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85" r:id="rId5"/>
    <p:sldId id="289" r:id="rId6"/>
    <p:sldId id="290" r:id="rId7"/>
    <p:sldId id="293" r:id="rId8"/>
    <p:sldId id="282" r:id="rId9"/>
    <p:sldId id="260" r:id="rId10"/>
    <p:sldId id="264" r:id="rId11"/>
    <p:sldId id="267" r:id="rId12"/>
    <p:sldId id="262" r:id="rId13"/>
    <p:sldId id="268" r:id="rId14"/>
    <p:sldId id="284" r:id="rId15"/>
    <p:sldId id="261" r:id="rId16"/>
    <p:sldId id="274" r:id="rId17"/>
    <p:sldId id="279" r:id="rId18"/>
    <p:sldId id="278" r:id="rId19"/>
    <p:sldId id="287" r:id="rId20"/>
    <p:sldId id="291" r:id="rId21"/>
    <p:sldId id="292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9-12-22T12:46:36.114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32321 17711 0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hyperlink" Target="mailto:talhanadeemsgd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www.youtube.com/watch?v=Ij5Ms2gx6DA&amp;list=PL632UcuGO8XKiPlairRkgDQqfNgzqBSWM&amp;index=209" TargetMode="External"/><Relationship Id="rId5" Type="http://schemas.openxmlformats.org/officeDocument/2006/relationships/hyperlink" Target="https://vustudents.ning.com/group/cs619finalproject/forum/topics/expert-agent-for-online-shopping-chat-service-cs619-final-project" TargetMode="External"/><Relationship Id="rId4" Type="http://schemas.openxmlformats.org/officeDocument/2006/relationships/hyperlink" Target="https://www.snapthat.xyz/findneares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jpe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7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-commerce" TargetMode="External"/><Relationship Id="rId2" Type="http://schemas.openxmlformats.org/officeDocument/2006/relationships/hyperlink" Target="https://core.ac.uk/download/pdf/38090117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yber.harvard.edu/olds/ecommerce/library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emf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customXml" Target="../ink/ink1.xml"/><Relationship Id="rId5" Type="http://schemas.openxmlformats.org/officeDocument/2006/relationships/image" Target="../media/image5.png"/><Relationship Id="rId4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www.youtube.com/watch?v=nO546sT9PFQ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Trading System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1" y="4585252"/>
            <a:ext cx="7801070" cy="1669773"/>
          </a:xfrm>
        </p:spPr>
        <p:txBody>
          <a:bodyPr>
            <a:normAutofit/>
          </a:bodyPr>
          <a:lstStyle/>
          <a:p>
            <a:r>
              <a:rPr lang="en-US" b="1" u="sng" dirty="0"/>
              <a:t>Coordinator Name</a:t>
            </a:r>
            <a:r>
              <a:rPr lang="en-US" b="1" dirty="0"/>
              <a:t>:	 </a:t>
            </a:r>
            <a:r>
              <a:rPr lang="en-US" dirty="0"/>
              <a:t>Mr. Fahad Maqbool </a:t>
            </a:r>
          </a:p>
          <a:p>
            <a:r>
              <a:rPr lang="en-US" u="sng" dirty="0"/>
              <a:t>Supervised By:</a:t>
            </a:r>
            <a:r>
              <a:rPr lang="en-US" dirty="0"/>
              <a:t>	  Madam Samreen Razzaq</a:t>
            </a:r>
          </a:p>
          <a:p>
            <a:r>
              <a:rPr lang="en-US" dirty="0"/>
              <a:t> </a:t>
            </a:r>
            <a:r>
              <a:rPr lang="en-US" u="sng" dirty="0"/>
              <a:t>Talha Nadeem </a:t>
            </a:r>
            <a:r>
              <a:rPr lang="en-US" dirty="0"/>
              <a:t>         Bcsf16m047</a:t>
            </a:r>
          </a:p>
          <a:p>
            <a:r>
              <a:rPr lang="en-US" dirty="0">
                <a:hlinkClick r:id="rId4"/>
              </a:rPr>
              <a:t>talhanadeemsgd@gmail.com</a:t>
            </a:r>
            <a:r>
              <a:rPr lang="en-US" dirty="0"/>
              <a:t> 03057472707</a:t>
            </a:r>
          </a:p>
        </p:txBody>
      </p:sp>
      <p:pic>
        <p:nvPicPr>
          <p:cNvPr id="8197" name="Picture 5" descr="Image result for uos logo">
            <a:extLst>
              <a:ext uri="{FF2B5EF4-FFF2-40B4-BE49-F238E27FC236}">
                <a16:creationId xmlns:a16="http://schemas.microsoft.com/office/drawing/2014/main" id="{7066C03D-D29B-47FC-BC1D-B80AB20AC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875" y="129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0E5113-7156-4233-A1DF-EAE57C4BDA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62E159-6985-437B-93EA-BDBAFA418A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2105319" cy="271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0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79"/>
    </mc:Choice>
    <mc:Fallback xmlns="">
      <p:transition spd="slow" advTm="14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Scope of Project</a:t>
            </a:r>
            <a:r>
              <a:rPr lang="en-US" b="1" dirty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20347"/>
            <a:ext cx="12146132" cy="4598505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u="sng" dirty="0"/>
              <a:t>Future Work ( Excluded)</a:t>
            </a:r>
            <a:endParaRPr lang="en-US" dirty="0"/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Product Customization Feature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u="sng" dirty="0">
                <a:hlinkClick r:id="rId4"/>
              </a:rPr>
              <a:t>Snap That (Image Processing )</a:t>
            </a:r>
            <a:endParaRPr lang="en-US" b="1" dirty="0"/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Sell Services Like Supertasker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Android App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NLP (to Check Review Polarity)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AI Shopping </a:t>
            </a:r>
            <a:r>
              <a:rPr lang="en-US" b="1" u="sng" dirty="0">
                <a:hlinkClick r:id="rId5"/>
              </a:rPr>
              <a:t>Chatbot</a:t>
            </a:r>
            <a:endParaRPr lang="en-US" b="1" dirty="0"/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Daraz Wallet 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Sell Service Like Supertasker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SEO of Website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International Shipment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Rental Bases (Closet)  Business Model</a:t>
            </a:r>
          </a:p>
          <a:p>
            <a:pPr fontAlgn="base">
              <a:buFont typeface="Wingdings" panose="05000000000000000000" pitchFamily="2" charset="2"/>
              <a:buChar char="ü"/>
            </a:pPr>
            <a:r>
              <a:rPr lang="en-US" b="1" dirty="0"/>
              <a:t>2nd Hand Products (</a:t>
            </a:r>
            <a:r>
              <a:rPr lang="en-US" b="1" dirty="0" err="1"/>
              <a:t>olx</a:t>
            </a:r>
            <a:r>
              <a:rPr lang="en-US" b="1" dirty="0"/>
              <a:t>/</a:t>
            </a:r>
            <a:r>
              <a:rPr lang="en-US" b="1" u="sng" dirty="0">
                <a:hlinkClick r:id="rId6"/>
              </a:rPr>
              <a:t>Affordable.pk</a:t>
            </a:r>
            <a:r>
              <a:rPr lang="en-US" b="1" dirty="0"/>
              <a:t>) BM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695F443-7692-422E-B07E-EA55ECFC2B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6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778"/>
    </mc:Choice>
    <mc:Fallback xmlns="">
      <p:transition spd="slow" advTm="257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FF9C-0205-404F-907B-C9903EAF4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Applications of Project</a:t>
            </a:r>
            <a:r>
              <a:rPr lang="en-US" b="1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FAC44-5A50-492F-A7AA-29D1C00D6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7" y="1987825"/>
            <a:ext cx="11900452" cy="4757531"/>
          </a:xfrm>
        </p:spPr>
        <p:txBody>
          <a:bodyPr>
            <a:normAutofit/>
          </a:bodyPr>
          <a:lstStyle/>
          <a:p>
            <a:pPr fontAlgn="base">
              <a:buFont typeface="Wingdings" panose="05000000000000000000" pitchFamily="2" charset="2"/>
              <a:buChar char="q"/>
            </a:pPr>
            <a:endParaRPr lang="en-US" b="1" dirty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Business Purpose  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Online Store Like </a:t>
            </a:r>
            <a:r>
              <a:rPr lang="en-US" b="1" dirty="0" err="1"/>
              <a:t>Daraz</a:t>
            </a:r>
            <a:endParaRPr lang="en-US" b="1" dirty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Web Development Expertise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Trading Purpose (Buying Selling Purpose)</a:t>
            </a:r>
          </a:p>
          <a:p>
            <a:pPr fontAlgn="base">
              <a:buFont typeface="Wingdings" panose="05000000000000000000" pitchFamily="2" charset="2"/>
              <a:buChar char="q"/>
            </a:pPr>
            <a:endParaRPr lang="en-US" b="1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4C84F42-EBA2-4E76-8CEB-C07743CE5B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4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2"/>
    </mc:Choice>
    <mc:Fallback xmlns="">
      <p:transition spd="slow" advTm="2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Advantages to Customers: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54087"/>
            <a:ext cx="12099235" cy="4704522"/>
          </a:xfrm>
        </p:spPr>
        <p:txBody>
          <a:bodyPr>
            <a:normAutofit/>
          </a:bodyPr>
          <a:lstStyle/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3A(Anyone Anytime Anywhere) Buying With Cheaper &amp; Faster Than Traditional..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No Time Area Or Person Bounded (Anyone Anytime Anywhere)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b="1" dirty="0"/>
              <a:t>Better Faster Cheaper &amp; </a:t>
            </a:r>
            <a:r>
              <a:rPr lang="en-US" b="1" dirty="0" err="1"/>
              <a:t>Convientent</a:t>
            </a:r>
            <a:r>
              <a:rPr lang="en-US" b="1" dirty="0"/>
              <a:t> 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Min Cost Because No Physical Shop Required, Not Employ &amp; No Other Expense..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Max Sale Because High Reach Of Customer (World Wide Buy)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Passive Income for Long Term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More Secure Because Everything Transparent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More Option Because Any Product From World Wide Can Buy</a:t>
            </a:r>
          </a:p>
          <a:p>
            <a:pPr fontAlgn="base">
              <a:buFont typeface="Wingdings" panose="05000000000000000000" pitchFamily="2" charset="2"/>
              <a:buChar char="Ø"/>
            </a:pPr>
            <a:r>
              <a:rPr lang="en-US" b="1" dirty="0"/>
              <a:t>No Sales Tax</a:t>
            </a:r>
          </a:p>
          <a:p>
            <a:pPr fontAlgn="base">
              <a:buFont typeface="Wingdings" panose="05000000000000000000" pitchFamily="2" charset="2"/>
              <a:buChar char="q"/>
            </a:pPr>
            <a:endParaRPr lang="en-US" b="1" dirty="0"/>
          </a:p>
          <a:p>
            <a:pPr fontAlgn="base">
              <a:buFont typeface="Wingdings" panose="05000000000000000000" pitchFamily="2" charset="2"/>
              <a:buChar char="q"/>
            </a:pPr>
            <a:endParaRPr lang="en-US" b="1" dirty="0"/>
          </a:p>
          <a:p>
            <a:pPr>
              <a:buFont typeface="Wingdings" pitchFamily="2" charset="2"/>
              <a:buChar char="q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1EE76CF-0A8D-4546-AC96-E32B0C605F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0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04"/>
    </mc:Choice>
    <mc:Fallback xmlns="">
      <p:transition spd="slow" advTm="157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6F3F5796-B2A7-49D5-8014-3C7411E60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36" name="Rectangle 135">
              <a:extLst>
                <a:ext uri="{FF2B5EF4-FFF2-40B4-BE49-F238E27FC236}">
                  <a16:creationId xmlns:a16="http://schemas.microsoft.com/office/drawing/2014/main" id="{495C7AB3-DDDA-4FA0-BF21-964CA7FB0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82A587BB-1778-4DFA-8299-55EC69E75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8DC8C9D7-A4DB-432E-ABE5-4B00662FB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79" y="1"/>
            <a:ext cx="4641022" cy="6857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F362065-0C36-4BF8-B280-5CF7013D0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96704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2" name="Picture 70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2053" name="Picture 72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ectangle 76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96251D-1FF0-4C44-BD58-1AE514D68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Profit in Business</a:t>
            </a:r>
          </a:p>
        </p:txBody>
      </p:sp>
      <p:pic>
        <p:nvPicPr>
          <p:cNvPr id="2058" name="Picture 142">
            <a:extLst>
              <a:ext uri="{FF2B5EF4-FFF2-40B4-BE49-F238E27FC236}">
                <a16:creationId xmlns:a16="http://schemas.microsoft.com/office/drawing/2014/main" id="{BC8F1801-B0E5-4E94-8FA9-8E8B71EEE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2059" name="AutoShape 4" descr="Image result for if your business is not on the internet quote">
            <a:extLst>
              <a:ext uri="{FF2B5EF4-FFF2-40B4-BE49-F238E27FC236}">
                <a16:creationId xmlns:a16="http://schemas.microsoft.com/office/drawing/2014/main" id="{D58081FE-AADA-4077-8DDE-323655C81F39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119270" y="2121426"/>
            <a:ext cx="4507342" cy="46106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Allows you to sell products 365 days a year, 24 hours a day.</a:t>
            </a:r>
          </a:p>
          <a:p>
            <a:r>
              <a:rPr lang="en-US" dirty="0">
                <a:solidFill>
                  <a:schemeClr val="bg1"/>
                </a:solidFill>
              </a:rPr>
              <a:t>Lowers your costs and raises your sales margins</a:t>
            </a:r>
          </a:p>
          <a:p>
            <a:r>
              <a:rPr lang="en-US" dirty="0">
                <a:solidFill>
                  <a:schemeClr val="bg1"/>
                </a:solidFill>
              </a:rPr>
              <a:t>Creates cost-saving efficiencies</a:t>
            </a:r>
          </a:p>
          <a:p>
            <a:r>
              <a:rPr lang="en-US" dirty="0">
                <a:solidFill>
                  <a:schemeClr val="bg1"/>
                </a:solidFill>
              </a:rPr>
              <a:t>Creates an automated cycle of repeat business</a:t>
            </a:r>
          </a:p>
          <a:p>
            <a:r>
              <a:rPr lang="en-US" dirty="0">
                <a:solidFill>
                  <a:schemeClr val="bg1"/>
                </a:solidFill>
              </a:rPr>
              <a:t>Connects you to new customers previously unavailable to you due to distance and operating hours</a:t>
            </a:r>
          </a:p>
          <a:p>
            <a:r>
              <a:rPr lang="en-US" dirty="0">
                <a:solidFill>
                  <a:schemeClr val="bg1"/>
                </a:solidFill>
              </a:rPr>
              <a:t>Collects customer data, demographics, and produces marketing leads</a:t>
            </a:r>
          </a:p>
          <a:p>
            <a:r>
              <a:rPr lang="en-US" dirty="0">
                <a:solidFill>
                  <a:schemeClr val="bg1"/>
                </a:solidFill>
              </a:rPr>
              <a:t>Gives your customers control over how and when they’d like to shop</a:t>
            </a:r>
          </a:p>
          <a:p>
            <a:endParaRPr lang="en-US" sz="2000" dirty="0"/>
          </a:p>
        </p:txBody>
      </p:sp>
      <p:pic>
        <p:nvPicPr>
          <p:cNvPr id="2056" name="Picture 78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39A244-C40B-455D-9340-0350AAE9B68A}"/>
              </a:ext>
            </a:extLst>
          </p:cNvPr>
          <p:cNvSpPr/>
          <p:nvPr/>
        </p:nvSpPr>
        <p:spPr>
          <a:xfrm>
            <a:off x="680321" y="2336873"/>
            <a:ext cx="36562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FFFF"/>
                </a:solidFill>
              </a:rPr>
              <a:t> </a:t>
            </a:r>
          </a:p>
          <a:p>
            <a:pPr indent="-228600" defTabSz="9144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FFFFFF"/>
              </a:solidFill>
            </a:endParaRPr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lh5.googleusercontent.com/AnpvndnN52Y_yfoJtYRItrAiOdFZz0TsSsvalF06Mp_qxeFXSpnKGfhYbS7xx7pvERgR6VTNw2BQWNLGb2gYKgBHZWN0W7Zx4JiKpRno7qtC9r7xBw_YHg0VFrY6ugiB7eNQbbM0">
            <a:extLst>
              <a:ext uri="{FF2B5EF4-FFF2-40B4-BE49-F238E27FC236}">
                <a16:creationId xmlns:a16="http://schemas.microsoft.com/office/drawing/2014/main" id="{8445D484-0C4D-411D-9CC8-29813431DA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73044" y="645445"/>
            <a:ext cx="5629268" cy="230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3CA200-F72F-4FDE-BCD3-2A1717278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044" y="2953444"/>
            <a:ext cx="4953691" cy="1505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4DACFC-1C5D-4F27-ABF9-857748BF0A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044" y="4373008"/>
            <a:ext cx="4867954" cy="1219370"/>
          </a:xfrm>
          <a:prstGeom prst="rect">
            <a:avLst/>
          </a:prstGeom>
        </p:spPr>
      </p:pic>
      <p:pic>
        <p:nvPicPr>
          <p:cNvPr id="1026" name="Picture 2" descr="Image result for 4th industrial revolution Revolution">
            <a:extLst>
              <a:ext uri="{FF2B5EF4-FFF2-40B4-BE49-F238E27FC236}">
                <a16:creationId xmlns:a16="http://schemas.microsoft.com/office/drawing/2014/main" id="{D9FC82FC-DCB7-4CA1-A7CE-845B0CFA6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6512" y="5414036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709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8565"/>
    </mc:Choice>
    <mc:Fallback xmlns="">
      <p:transition spd="slow" advTm="5856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 algn="ctr"/>
            <a:r>
              <a:rPr lang="en-US"/>
              <a:t>Product purchase (online order)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067338"/>
            <a:ext cx="7565266" cy="4333461"/>
          </a:xfrm>
        </p:spPr>
        <p:txBody>
          <a:bodyPr>
            <a:normAutofit/>
          </a:bodyPr>
          <a:lstStyle/>
          <a:p>
            <a:r>
              <a:rPr lang="en-US" dirty="0"/>
              <a:t>A user can easily purchase a current customized laptop by placing an online order. The interface is very effective and easy to make the order successful.</a:t>
            </a:r>
          </a:p>
          <a:p>
            <a:r>
              <a:rPr lang="en-US" dirty="0"/>
              <a:t> This process involves to deliver the product to our user at home* (TCS).  </a:t>
            </a:r>
          </a:p>
          <a:p>
            <a:r>
              <a:rPr lang="en-US" dirty="0"/>
              <a:t>He can also collect his customized product from our trusted store. </a:t>
            </a:r>
          </a:p>
          <a:p>
            <a:r>
              <a:rPr lang="en-US" dirty="0"/>
              <a:t>Cash on delivery*.</a:t>
            </a:r>
          </a:p>
          <a:p>
            <a:r>
              <a:rPr lang="en-US" dirty="0"/>
              <a:t>Payment methods involves the ATM transections.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549" y="2396075"/>
            <a:ext cx="2663266" cy="1366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A3CDB8-E003-4200-B7E8-14C41FDD43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395" y="4324123"/>
            <a:ext cx="2971181" cy="13994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25139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D202273-0860-4ADC-A28B-91D245A273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itchFamily="18" charset="0"/>
              </a:rPr>
              <a:t>Implementation Plan &amp; Process </a:t>
            </a:r>
            <a:r>
              <a:rPr lang="en-US" sz="2400" b="1" dirty="0" err="1">
                <a:solidFill>
                  <a:srgbClr val="FFFF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itchFamily="18" charset="0"/>
              </a:rPr>
              <a:t>Methadology</a:t>
            </a:r>
            <a:r>
              <a:rPr lang="en-US" sz="2400" b="1" dirty="0">
                <a:solidFill>
                  <a:srgbClr val="FFFFFF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itchFamily="18" charset="0"/>
              </a:rPr>
              <a:t>:</a:t>
            </a:r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57332BA5-98DC-478C-A85F-EE7BB0735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977794"/>
            <a:ext cx="4632833" cy="4880205"/>
          </a:xfrm>
        </p:spPr>
        <p:txBody>
          <a:bodyPr>
            <a:normAutofit/>
          </a:bodyPr>
          <a:lstStyle/>
          <a:p>
            <a:r>
              <a:rPr lang="en-US"/>
              <a:t>Steps To Build Ecommerce Platform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/>
              <a:t>Build Ecommerce Site Or Outsource it From Web Developer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/>
              <a:t>Or Use the Third Party Platform..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/>
              <a:t>Create Web Builder Site Like</a:t>
            </a:r>
          </a:p>
          <a:p>
            <a:pPr marL="914400" lvl="1" indent="-457200">
              <a:buFont typeface="+mj-lt"/>
              <a:buAutoNum type="arabicParenR"/>
            </a:pPr>
            <a:endParaRPr lang="en-US"/>
          </a:p>
          <a:p>
            <a:pPr marL="914400" lvl="1" indent="-457200">
              <a:buFont typeface="+mj-lt"/>
              <a:buAutoNum type="arabicParenR"/>
            </a:pPr>
            <a:endParaRPr lang="en-US"/>
          </a:p>
          <a:p>
            <a:pPr marL="914400" lvl="1" indent="-457200">
              <a:buFont typeface="+mj-lt"/>
              <a:buAutoNum type="arabicParenR"/>
            </a:pPr>
            <a:endParaRPr lang="en-US"/>
          </a:p>
          <a:p>
            <a:pPr marL="914400" lvl="1" indent="-457200">
              <a:buFont typeface="+mj-lt"/>
              <a:buAutoNum type="arabicParenR"/>
            </a:pPr>
            <a:endParaRPr lang="en-US"/>
          </a:p>
          <a:p>
            <a:pPr marL="914400" lvl="1" indent="-457200">
              <a:buFont typeface="+mj-lt"/>
              <a:buAutoNum type="arabicParenR"/>
            </a:pPr>
            <a:endParaRPr lang="en-US"/>
          </a:p>
          <a:p>
            <a:pPr marL="914400" lvl="1" indent="-457200">
              <a:buFont typeface="+mj-lt"/>
              <a:buAutoNum type="arabicParenR"/>
            </a:pPr>
            <a:endParaRPr lang="en-US" dirty="0"/>
          </a:p>
        </p:txBody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Image result for Ecommerce Project implementation">
            <a:extLst>
              <a:ext uri="{FF2B5EF4-FFF2-40B4-BE49-F238E27FC236}">
                <a16:creationId xmlns:a16="http://schemas.microsoft.com/office/drawing/2014/main" id="{EB21DAB6-6016-489B-AF9A-330CF2320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3085" y="1314627"/>
            <a:ext cx="5629268" cy="4221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1419896" y="4284906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467378" y="5028024"/>
            <a:ext cx="388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Image result for ecommerce implementation">
            <a:extLst>
              <a:ext uri="{FF2B5EF4-FFF2-40B4-BE49-F238E27FC236}">
                <a16:creationId xmlns:a16="http://schemas.microsoft.com/office/drawing/2014/main" id="{3397298F-8266-49F8-908A-FE7652295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985350"/>
            <a:ext cx="4632833" cy="488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4FF1170-3B4C-4D8C-938F-6C9591024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070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62184"/>
    </mc:Choice>
    <mc:Fallback xmlns="">
      <p:transition spd="slow" advTm="62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7FBB7-DB32-45DA-BC37-F23BF40A1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/>
              <a:t>Chanalenges in Ecommerce's</a:t>
            </a:r>
            <a:endParaRPr lang="en-US" sz="2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EF44C5A-B917-4D87-AE83-1419CB2E9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48" y="2113873"/>
            <a:ext cx="4204433" cy="4600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Finding the right products to sell. ...&amp; Finding Right &amp; Best Sellers &amp; Buyers for their Business</a:t>
            </a:r>
          </a:p>
          <a:p>
            <a:r>
              <a:rPr lang="en-US" dirty="0"/>
              <a:t>Competition Like Daraz</a:t>
            </a:r>
          </a:p>
          <a:p>
            <a:r>
              <a:rPr lang="en-US" dirty="0"/>
              <a:t>PayPal Absence....</a:t>
            </a:r>
          </a:p>
          <a:p>
            <a:r>
              <a:rPr lang="en-US" dirty="0"/>
              <a:t>Security Threats &amp; Cyber Security. ...</a:t>
            </a:r>
          </a:p>
          <a:p>
            <a:r>
              <a:rPr lang="en-US" dirty="0"/>
              <a:t>Create Customer Trust from real to Virtual Store Because People Do not Trust Paperless &amp; Virtual Transaction....</a:t>
            </a:r>
          </a:p>
          <a:p>
            <a:r>
              <a:rPr lang="en-US" dirty="0"/>
              <a:t>Achieving profitable long-term growth.</a:t>
            </a:r>
          </a:p>
          <a:p>
            <a:endParaRPr lang="en-US" sz="14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95466D-8FBE-494C-BD40-6D95791634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2200" y="206950"/>
            <a:ext cx="6269479" cy="352658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BE0A8D-D422-4B0A-8119-28009D9786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527" y="4081158"/>
            <a:ext cx="4296375" cy="24292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841219-3632-4250-A260-603D351F45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6575" y="3829992"/>
            <a:ext cx="2505425" cy="3057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026B702-D5EA-4614-B077-F790006A7A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5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"/>
    </mc:Choice>
    <mc:Fallback xmlns="">
      <p:transition spd="slow" advTm="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5699A-C1DD-41A1-9B43-C54CAB2B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mage result for artificial intelligence in ecommerce">
            <a:extLst>
              <a:ext uri="{FF2B5EF4-FFF2-40B4-BE49-F238E27FC236}">
                <a16:creationId xmlns:a16="http://schemas.microsoft.com/office/drawing/2014/main" id="{F63C3026-0D27-42FE-82BE-1258679DAE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B2540FF-90F6-4777-BDD6-D8927E3F17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08"/>
    </mc:Choice>
    <mc:Fallback xmlns="">
      <p:transition spd="slow" advTm="17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1ED4-AE17-4E5E-BF7A-ECBAF6097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dirty="0"/>
              <a:t>Intelligent Trading System</a:t>
            </a:r>
          </a:p>
        </p:txBody>
      </p:sp>
      <p:pic>
        <p:nvPicPr>
          <p:cNvPr id="2052" name="Picture 4" descr="https://lh5.googleusercontent.com/Uyn_Z5P2a9gQEhlau6Fqm5lsHvIARiPBCwTO86MtuVxTOJhDDANv0ZsBxcppPIDbnITwkR85cwam475KylQvPfW8jhi3ZIynIiLdy69YS_WpFmt5yerht7ohqhSFq18PnmzV36GA">
            <a:extLst>
              <a:ext uri="{FF2B5EF4-FFF2-40B4-BE49-F238E27FC236}">
                <a16:creationId xmlns:a16="http://schemas.microsoft.com/office/drawing/2014/main" id="{19FF64C2-4E1A-4C14-A90F-35A5351E4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190" y="2353687"/>
            <a:ext cx="4219575" cy="98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B346EE-CE78-4133-B9BC-7AAE22756942}"/>
              </a:ext>
            </a:extLst>
          </p:cNvPr>
          <p:cNvSpPr/>
          <p:nvPr/>
        </p:nvSpPr>
        <p:spPr>
          <a:xfrm>
            <a:off x="196947" y="2620618"/>
            <a:ext cx="570210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b="1" dirty="0">
                <a:latin typeface="Lucida Sans" panose="020B0602030504020204" pitchFamily="34" charset="0"/>
              </a:rPr>
              <a:t>World Most of the Jobs are Replaced By AI &amp; ML, And That Increase the Demand of AI Experts in the Market Place, </a:t>
            </a:r>
          </a:p>
          <a:p>
            <a:pPr fontAlgn="base">
              <a:buFont typeface="+mj-lt"/>
              <a:buAutoNum type="arabicPeriod"/>
            </a:pPr>
            <a:r>
              <a:rPr lang="en-US" b="1" dirty="0">
                <a:latin typeface="Lucida Sans" panose="020B0602030504020204" pitchFamily="34" charset="0"/>
              </a:rPr>
              <a:t>Every Domain / Field Either it is Technical /Financial / Health Care /Auto Sector/ Industrial &amp; All Other Need AI Experts</a:t>
            </a:r>
          </a:p>
          <a:p>
            <a:pPr marL="742950" lvl="1" indent="-285750" fontAlgn="base">
              <a:buFont typeface="+mj-lt"/>
              <a:buAutoNum type="arabicPeriod"/>
            </a:pPr>
            <a:r>
              <a:rPr lang="en-US" b="1" dirty="0">
                <a:latin typeface="Lucida Sans" panose="020B0602030504020204" pitchFamily="34" charset="0"/>
              </a:rPr>
              <a:t>So, AI Alone is a Great Thing…</a:t>
            </a:r>
          </a:p>
          <a:p>
            <a:pPr marL="742950" lvl="1" indent="-285750" fontAlgn="base">
              <a:buFont typeface="+mj-lt"/>
              <a:buAutoNum type="arabicPeriod"/>
            </a:pPr>
            <a:endParaRPr lang="en-US" b="1" i="0" strike="noStrike" dirty="0">
              <a:effectLst/>
              <a:latin typeface="Lucida Sans" panose="020B0602030504020204" pitchFamily="34" charset="0"/>
            </a:endParaRPr>
          </a:p>
          <a:p>
            <a:pPr lvl="1" fontAlgn="base"/>
            <a:r>
              <a:rPr lang="en-US" b="1" dirty="0">
                <a:latin typeface="Lucida Sans" panose="020B0602030504020204" pitchFamily="34" charset="0"/>
              </a:rPr>
              <a:t>Example</a:t>
            </a:r>
          </a:p>
          <a:p>
            <a:pPr marL="742950" lvl="1" indent="-285750" fontAlgn="base">
              <a:buFont typeface="Wingdings" panose="05000000000000000000" pitchFamily="2" charset="2"/>
              <a:buChar char="v"/>
            </a:pPr>
            <a:r>
              <a:rPr lang="en-US" b="1" i="0" strike="noStrike" dirty="0">
                <a:effectLst/>
                <a:latin typeface="Lucida Sans" panose="020B0602030504020204" pitchFamily="34" charset="0"/>
              </a:rPr>
              <a:t>Amazon Recommendation</a:t>
            </a:r>
          </a:p>
          <a:p>
            <a:pPr marL="742950" lvl="1" indent="-285750" fontAlgn="base">
              <a:buFont typeface="Wingdings" panose="05000000000000000000" pitchFamily="2" charset="2"/>
              <a:buChar char="v"/>
            </a:pPr>
            <a:r>
              <a:rPr lang="en-US" b="1" dirty="0">
                <a:latin typeface="Lucida Sans" panose="020B0602030504020204" pitchFamily="34" charset="0"/>
              </a:rPr>
              <a:t>YouTube Recommendation</a:t>
            </a:r>
          </a:p>
          <a:p>
            <a:pPr marL="742950" lvl="1" indent="-285750" fontAlgn="base">
              <a:buFont typeface="Wingdings" panose="05000000000000000000" pitchFamily="2" charset="2"/>
              <a:buChar char="v"/>
            </a:pPr>
            <a:r>
              <a:rPr lang="en-US" b="1" i="0" strike="noStrike" dirty="0">
                <a:effectLst/>
                <a:latin typeface="Lucida Sans" panose="020B0602030504020204" pitchFamily="34" charset="0"/>
              </a:rPr>
              <a:t>Google Recommendation</a:t>
            </a:r>
          </a:p>
          <a:p>
            <a:pPr marL="742950" lvl="1" indent="-285750" fontAlgn="base">
              <a:buFont typeface="Wingdings" panose="05000000000000000000" pitchFamily="2" charset="2"/>
              <a:buChar char="v"/>
            </a:pPr>
            <a:r>
              <a:rPr lang="en-US" b="1" dirty="0">
                <a:latin typeface="Lucida Sans" panose="020B0602030504020204" pitchFamily="34" charset="0"/>
              </a:rPr>
              <a:t>Facebook Recommendation</a:t>
            </a:r>
            <a:endParaRPr lang="en-US" b="1" i="0" strike="noStrike" dirty="0">
              <a:effectLst/>
              <a:latin typeface="Lucida Sans" panose="020B06020305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CDE2DC-FC47-41E8-9AD5-3D4CA3E41A2C}"/>
              </a:ext>
            </a:extLst>
          </p:cNvPr>
          <p:cNvSpPr/>
          <p:nvPr/>
        </p:nvSpPr>
        <p:spPr>
          <a:xfrm>
            <a:off x="196947" y="21589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CC0000"/>
                </a:solidFill>
                <a:latin typeface="Merriweather"/>
              </a:rPr>
              <a:t>Why AI With E commerce?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9" name="Picture 8" descr="https://lh6.googleusercontent.com/AcxYXojW1FiAe64dUac3i4U-8GycO6OkGAGqX09QgFraQoxeFlRPsRfMCv1fzbARoxYXahnFC7t0EiKsEAUarKzP45ET_Fa8kybFkP78WB3BsgBnGZ61R9p2b4FA6aUZq-Yk_hqr">
            <a:extLst>
              <a:ext uri="{FF2B5EF4-FFF2-40B4-BE49-F238E27FC236}">
                <a16:creationId xmlns:a16="http://schemas.microsoft.com/office/drawing/2014/main" id="{AF111697-D8D8-4A81-B6E0-BD03A9DC5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433" y="3334762"/>
            <a:ext cx="440055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409ADD-D8F4-452C-85D2-E3037B7F5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9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07"/>
    </mc:Choice>
    <mc:Fallback xmlns="">
      <p:transition spd="slow" advTm="29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marL="457200" indent="-457200" algn="r"/>
            <a:r>
              <a:rPr lang="en-US" sz="4400">
                <a:solidFill>
                  <a:srgbClr val="FFFFFF"/>
                </a:solidFill>
              </a:rPr>
              <a:t>Customization Current user suggestions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995" y="661106"/>
            <a:ext cx="6257362" cy="5503101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At the time of customization a user can see the expert suggestions.</a:t>
            </a:r>
          </a:p>
          <a:p>
            <a:r>
              <a:rPr lang="en-US" sz="1600">
                <a:solidFill>
                  <a:srgbClr val="FFFFFF"/>
                </a:solidFill>
              </a:rPr>
              <a:t>These suggestions will help him/her to easily select and decide that which part is best for the product.</a:t>
            </a:r>
          </a:p>
          <a:p>
            <a:r>
              <a:rPr lang="en-US" sz="1600">
                <a:solidFill>
                  <a:srgbClr val="FFFFFF"/>
                </a:solidFill>
              </a:rPr>
              <a:t>If a part for example a CPU is not best fit to customized laptop, system will suggest that change the CPU model/frequency/core to the better one.</a:t>
            </a:r>
          </a:p>
          <a:p>
            <a:r>
              <a:rPr lang="en-US" sz="1600">
                <a:solidFill>
                  <a:srgbClr val="FFFFFF"/>
                </a:solidFill>
              </a:rPr>
              <a:t>Customization means a user can select a company and model of a laptop and can select its parts/accessories according to his necessity. That provides him a relief and easiness. </a:t>
            </a:r>
          </a:p>
          <a:p>
            <a:r>
              <a:rPr lang="en-US" sz="1600">
                <a:solidFill>
                  <a:srgbClr val="FFFFFF"/>
                </a:solidFill>
              </a:rPr>
              <a:t>Example: Make Your Own Bundle jazz (*303#)</a:t>
            </a:r>
          </a:p>
          <a:p>
            <a:r>
              <a:rPr lang="en-US" sz="1600">
                <a:solidFill>
                  <a:srgbClr val="FFFFFF"/>
                </a:solidFill>
              </a:rPr>
              <a:t>Why: Easy to buy a desirable laptop.</a:t>
            </a:r>
          </a:p>
          <a:p>
            <a:r>
              <a:rPr lang="en-US" sz="1600">
                <a:solidFill>
                  <a:srgbClr val="FFFFFF"/>
                </a:solidFill>
              </a:rPr>
              <a:t>This involves the users most searched or visited companies or products. </a:t>
            </a:r>
          </a:p>
          <a:p>
            <a:r>
              <a:rPr lang="en-US" sz="1600">
                <a:solidFill>
                  <a:srgbClr val="FFFFFF"/>
                </a:solidFill>
              </a:rPr>
              <a:t>Our system save and analyze those searches and make those searches to his interests and make the user up to date. </a:t>
            </a:r>
          </a:p>
          <a:p>
            <a:r>
              <a:rPr lang="en-US" sz="1600">
                <a:solidFill>
                  <a:srgbClr val="FFFFFF"/>
                </a:solidFill>
              </a:rPr>
              <a:t>System will send him/her notification mails of items or products that recently launched or being launched.</a:t>
            </a:r>
          </a:p>
          <a:p>
            <a:pPr marL="0" indent="0">
              <a:buNone/>
            </a:pPr>
            <a:endParaRPr lang="en-US" sz="1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70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Project Area: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Trading System is Ecommerce Site, used as an Buying &amp; Selling Platform From Where Customer can Buy &amp; Sell, &amp; The Main Feature of This Project is, It is the  , Where The Machine Learn From the Customer Response &amp; Response According to it, The ITS provides Platform Where User can Create Account &amp; See What ever they Want ,The Technology Behind Them is Asp.net &amp; PHP-MYSQL &amp; WordPress Also, ITS is very helpful for Customer Who Living Away from City &amp; Need Something Than They Just Order it &amp; We Will Send it To Their Doorstep.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6792584-28F6-4F9B-92D8-474C4F7281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04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23"/>
    </mc:Choice>
    <mc:Fallback xmlns="">
      <p:transition spd="slow" advTm="48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332AD-D757-4CA4-90A9-D5FBEA79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97CB6-C708-4CA5-AA6F-CDF590046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https://core.ac.uk/download/pdf/38090117.pdf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https://en.wikipedia.org/wiki/E-commerce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4"/>
              </a:rPr>
              <a:t>https://cyber.harvard.edu/olds/ecommerce/library.html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Standard Benchmarks</a:t>
            </a:r>
          </a:p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9885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BF15-4D72-472C-9472-A0597DE51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B2CBD-FBC1-4367-B232-7EFF75782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59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0F314-1D99-412C-9DF9-6AB11494C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Related image">
            <a:extLst>
              <a:ext uri="{FF2B5EF4-FFF2-40B4-BE49-F238E27FC236}">
                <a16:creationId xmlns:a16="http://schemas.microsoft.com/office/drawing/2014/main" id="{823EDACE-57D1-49B1-B47D-5365D690E65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251"/>
            <a:ext cx="12191999" cy="710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526B97-A121-4955-9C78-13D0FF64ED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20AE2A8-CD64-454F-9D9F-3D62C6E86188}"/>
                  </a:ext>
                </a:extLst>
              </p14:cNvPr>
              <p14:cNvContentPartPr/>
              <p14:nvPr/>
            </p14:nvContentPartPr>
            <p14:xfrm>
              <a:off x="11635560" y="6375960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20AE2A8-CD64-454F-9D9F-3D62C6E8618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26200" y="6366600"/>
                <a:ext cx="1908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350F9BB-122E-4C93-BCC3-BB7DA6A840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319" y="-132046"/>
            <a:ext cx="2563680" cy="196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74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90"/>
    </mc:Choice>
    <mc:Fallback xmlns="">
      <p:transition spd="slow" advTm="5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System and Lackness: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0" y="2336872"/>
            <a:ext cx="11511679" cy="4521127"/>
          </a:xfrm>
        </p:spPr>
        <p:txBody>
          <a:bodyPr>
            <a:normAutofit/>
          </a:bodyPr>
          <a:lstStyle/>
          <a:p>
            <a:endParaRPr lang="en-US" dirty="0"/>
          </a:p>
          <a:p>
            <a:pPr lvl="1" fontAlgn="base"/>
            <a:r>
              <a:rPr lang="en-US" b="1" dirty="0"/>
              <a:t>Traditional Business of Pakistan Only Sell by:</a:t>
            </a:r>
          </a:p>
          <a:p>
            <a:pPr lvl="2" fontAlgn="base"/>
            <a:r>
              <a:rPr lang="en-US" b="1" dirty="0"/>
              <a:t>Locally</a:t>
            </a:r>
          </a:p>
          <a:p>
            <a:pPr lvl="2" fontAlgn="base"/>
            <a:r>
              <a:rPr lang="en-US" b="1" dirty="0"/>
              <a:t>Bounded Time Location &amp; Product</a:t>
            </a:r>
          </a:p>
          <a:p>
            <a:pPr lvl="2" fontAlgn="base"/>
            <a:r>
              <a:rPr lang="en-US" b="1" dirty="0"/>
              <a:t>High Cost Because Of Property Area</a:t>
            </a:r>
          </a:p>
          <a:p>
            <a:pPr lvl="3" fontAlgn="base"/>
            <a:r>
              <a:rPr lang="en-US" b="1" dirty="0"/>
              <a:t>Man Power</a:t>
            </a:r>
          </a:p>
          <a:p>
            <a:pPr lvl="3" fontAlgn="base"/>
            <a:r>
              <a:rPr lang="en-US" b="1" dirty="0"/>
              <a:t>Accommodation</a:t>
            </a:r>
          </a:p>
          <a:p>
            <a:pPr lvl="3" fontAlgn="base"/>
            <a:r>
              <a:rPr lang="en-US" b="1" dirty="0"/>
              <a:t>Security </a:t>
            </a:r>
          </a:p>
          <a:p>
            <a:pPr lvl="3" fontAlgn="base"/>
            <a:r>
              <a:rPr lang="en-US" b="1" dirty="0"/>
              <a:t>Electricity</a:t>
            </a:r>
          </a:p>
          <a:p>
            <a:pPr lvl="2" fontAlgn="base"/>
            <a:r>
              <a:rPr lang="en-US" b="1" dirty="0"/>
              <a:t>More Time &amp; Man Power Required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F4769BF-AC1B-4983-8ADA-972DD2DD2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333"/>
    </mc:Choice>
    <mc:Fallback xmlns="">
      <p:transition spd="slow" advTm="97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/>
              <a:t> Use case Diagram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136123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</p:txBody>
      </p:sp>
      <p:pic>
        <p:nvPicPr>
          <p:cNvPr id="1026" name="Picture 2" descr="Image result for use case diagram of ecommerce website">
            <a:extLst>
              <a:ext uri="{FF2B5EF4-FFF2-40B4-BE49-F238E27FC236}">
                <a16:creationId xmlns:a16="http://schemas.microsoft.com/office/drawing/2014/main" id="{593FE27F-37EA-4A7D-9072-D2D0CFACB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76090" y="1069784"/>
            <a:ext cx="6303134" cy="4687952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17254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BBE2C-A4FF-47CA-98E6-7E55D0760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Grant Chart</a:t>
            </a:r>
          </a:p>
        </p:txBody>
      </p:sp>
    </p:spTree>
    <p:extLst>
      <p:ext uri="{BB962C8B-B14F-4D97-AF65-F5344CB8AC3E}">
        <p14:creationId xmlns:p14="http://schemas.microsoft.com/office/powerpoint/2010/main" val="153651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36A3-5D12-4360-8C19-C60775D3F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 Diagram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071D21-BB38-41F3-8188-177DDCA2BCA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5CB13-DFEA-427F-8CA3-558F6404F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873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9C273-ACF5-4D2E-A503-1EF0F253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1697621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41DC01-2F23-4666-8B5F-B8A6A025D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 dirty="0"/>
              <a:t>Tools &amp; Languages Require to Build Recommendation System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2D77E8-54B2-4230-AAAA-706211779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136123" cy="359931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Tools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Xampp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Photoshop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Languages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Asp.net , C#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PHP-My </a:t>
            </a:r>
            <a:r>
              <a:rPr lang="en-US" dirty="0" err="1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Sql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US" sz="1800" dirty="0"/>
          </a:p>
        </p:txBody>
      </p:sp>
      <p:pic>
        <p:nvPicPr>
          <p:cNvPr id="4" name="Content Placeholder 3">
            <a:hlinkClick r:id="rId4"/>
            <a:extLst>
              <a:ext uri="{FF2B5EF4-FFF2-40B4-BE49-F238E27FC236}">
                <a16:creationId xmlns:a16="http://schemas.microsoft.com/office/drawing/2014/main" id="{B8FB65BF-94BC-4C96-919D-03C48EE600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090" y="1633125"/>
            <a:ext cx="6303134" cy="3561269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4313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864" y="2040835"/>
            <a:ext cx="10695458" cy="4346115"/>
          </a:xfrm>
        </p:spPr>
        <p:txBody>
          <a:bodyPr>
            <a:normAutofit/>
          </a:bodyPr>
          <a:lstStyle/>
          <a:p>
            <a:endParaRPr lang="en-US" dirty="0"/>
          </a:p>
          <a:p>
            <a:pPr lvl="1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The Problem Which is Solve by it is That Traditional Shops Cause </a:t>
            </a:r>
          </a:p>
          <a:p>
            <a:pPr lvl="2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High Expensive (Property, Electricity, Materials, Employer &amp; Other Expense</a:t>
            </a:r>
          </a:p>
          <a:p>
            <a:pPr lvl="1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Not Easily Grow &amp; Scaleable</a:t>
            </a:r>
          </a:p>
          <a:p>
            <a:pPr lvl="1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Every Type of Person Either Customer Or Business Man Need E commerce to Buy &amp; Sell...</a:t>
            </a:r>
          </a:p>
          <a:p>
            <a:pPr lvl="1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Amazon Ali Baba Flipkart are Not Available in Pakistan..&amp;</a:t>
            </a:r>
            <a:endParaRPr lang="en-US" sz="2400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lvl="1" fontAlgn="base"/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OLX Have Security Automation, Escrow Account &amp; Geographical Location Issues....</a:t>
            </a:r>
            <a:endParaRPr lang="en-US" sz="2400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So, To Shift Local Shops to E commerce is Solves this Issue..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7631BC5-E970-4484-A1E4-4580876C0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60"/>
    </mc:Choice>
    <mc:Fallback xmlns="">
      <p:transition spd="slow" advTm="152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711</Words>
  <Application>Microsoft Office PowerPoint</Application>
  <PresentationFormat>Widescreen</PresentationFormat>
  <Paragraphs>133</Paragraphs>
  <Slides>22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Adobe Fan Heiti Std B</vt:lpstr>
      <vt:lpstr>Arial</vt:lpstr>
      <vt:lpstr>Lucida Sans</vt:lpstr>
      <vt:lpstr>Merriweather</vt:lpstr>
      <vt:lpstr>Times New Roman</vt:lpstr>
      <vt:lpstr>Trebuchet MS</vt:lpstr>
      <vt:lpstr>Wingdings</vt:lpstr>
      <vt:lpstr>Berlin</vt:lpstr>
      <vt:lpstr>Trading System </vt:lpstr>
      <vt:lpstr>Introduction Project Area:</vt:lpstr>
      <vt:lpstr>Current System and Lackness:</vt:lpstr>
      <vt:lpstr> Use case Diagram</vt:lpstr>
      <vt:lpstr>Grant Chart</vt:lpstr>
      <vt:lpstr>ER Diagram</vt:lpstr>
      <vt:lpstr>Sequence Diagram</vt:lpstr>
      <vt:lpstr>Tools &amp; Languages Require to Build Recommendation System</vt:lpstr>
      <vt:lpstr>Problem Statement:</vt:lpstr>
      <vt:lpstr>Scope of Project:</vt:lpstr>
      <vt:lpstr>Applications of Project:</vt:lpstr>
      <vt:lpstr>Potential Advantages to Customers:</vt:lpstr>
      <vt:lpstr>Profit in Business</vt:lpstr>
      <vt:lpstr>Product purchase (online order)</vt:lpstr>
      <vt:lpstr>Implementation Plan &amp; Process Methadology:</vt:lpstr>
      <vt:lpstr>Chanalenges in Ecommerce's</vt:lpstr>
      <vt:lpstr>PowerPoint Presentation</vt:lpstr>
      <vt:lpstr>Intelligent Trading System</vt:lpstr>
      <vt:lpstr>Customization Current user suggestions </vt:lpstr>
      <vt:lpstr>References </vt:lpstr>
      <vt:lpstr>Implementation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Trading System </dc:title>
  <dc:creator>BCSF16M047</dc:creator>
  <cp:lastModifiedBy>BCSF16M047</cp:lastModifiedBy>
  <cp:revision>5</cp:revision>
  <dcterms:created xsi:type="dcterms:W3CDTF">2020-02-03T04:48:25Z</dcterms:created>
  <dcterms:modified xsi:type="dcterms:W3CDTF">2020-02-03T08:34:55Z</dcterms:modified>
</cp:coreProperties>
</file>